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714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1292840" y="0"/>
            <a:ext cx="899160" cy="6858000"/>
          </a:xfrm>
          <a:custGeom>
            <a:avLst/>
            <a:gdLst/>
            <a:ahLst/>
            <a:cxnLst/>
            <a:rect l="l" t="t" r="r" b="b"/>
            <a:pathLst>
              <a:path w="899159" h="6858000">
                <a:moveTo>
                  <a:pt x="899159" y="6857998"/>
                </a:moveTo>
                <a:lnTo>
                  <a:pt x="899159" y="0"/>
                </a:lnTo>
                <a:lnTo>
                  <a:pt x="0" y="0"/>
                </a:lnTo>
                <a:lnTo>
                  <a:pt x="0" y="6857998"/>
                </a:lnTo>
                <a:lnTo>
                  <a:pt x="899159" y="6857998"/>
                </a:lnTo>
                <a:close/>
              </a:path>
            </a:pathLst>
          </a:custGeom>
          <a:solidFill>
            <a:srgbClr val="353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111500" y="2536901"/>
            <a:ext cx="5969000" cy="12458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1292840" y="0"/>
            <a:ext cx="899160" cy="6858000"/>
          </a:xfrm>
          <a:custGeom>
            <a:avLst/>
            <a:gdLst/>
            <a:ahLst/>
            <a:cxnLst/>
            <a:rect l="l" t="t" r="r" b="b"/>
            <a:pathLst>
              <a:path w="899159" h="6858000">
                <a:moveTo>
                  <a:pt x="899159" y="6857998"/>
                </a:moveTo>
                <a:lnTo>
                  <a:pt x="899159" y="0"/>
                </a:lnTo>
                <a:lnTo>
                  <a:pt x="0" y="0"/>
                </a:lnTo>
                <a:lnTo>
                  <a:pt x="0" y="6857998"/>
                </a:lnTo>
                <a:lnTo>
                  <a:pt x="899159" y="6857998"/>
                </a:lnTo>
                <a:close/>
              </a:path>
            </a:pathLst>
          </a:custGeom>
          <a:solidFill>
            <a:srgbClr val="3535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0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0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1292840" y="0"/>
            <a:ext cx="899160" cy="6858000"/>
          </a:xfrm>
          <a:custGeom>
            <a:avLst/>
            <a:gdLst/>
            <a:ahLst/>
            <a:cxnLst/>
            <a:rect l="l" t="t" r="r" b="b"/>
            <a:pathLst>
              <a:path w="899159" h="6858000">
                <a:moveTo>
                  <a:pt x="899159" y="6857998"/>
                </a:moveTo>
                <a:lnTo>
                  <a:pt x="899159" y="0"/>
                </a:lnTo>
                <a:lnTo>
                  <a:pt x="0" y="0"/>
                </a:lnTo>
                <a:lnTo>
                  <a:pt x="0" y="6857998"/>
                </a:lnTo>
                <a:lnTo>
                  <a:pt x="899159" y="6857998"/>
                </a:lnTo>
                <a:close/>
              </a:path>
            </a:pathLst>
          </a:custGeom>
          <a:solidFill>
            <a:srgbClr val="A7A0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0"/>
            <a:ext cx="457200" cy="6858000"/>
          </a:xfrm>
          <a:custGeom>
            <a:avLst/>
            <a:gdLst/>
            <a:ahLst/>
            <a:cxnLst/>
            <a:rect l="l" t="t" r="r" b="b"/>
            <a:pathLst>
              <a:path w="457200" h="6858000">
                <a:moveTo>
                  <a:pt x="457200" y="0"/>
                </a:moveTo>
                <a:lnTo>
                  <a:pt x="0" y="0"/>
                </a:lnTo>
                <a:lnTo>
                  <a:pt x="0" y="6858000"/>
                </a:lnTo>
                <a:lnTo>
                  <a:pt x="457200" y="6858000"/>
                </a:lnTo>
                <a:lnTo>
                  <a:pt x="457200" y="0"/>
                </a:lnTo>
                <a:close/>
              </a:path>
            </a:pathLst>
          </a:custGeom>
          <a:solidFill>
            <a:srgbClr val="6E6E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8402574" y="761"/>
            <a:ext cx="2898775" cy="6858000"/>
          </a:xfrm>
          <a:custGeom>
            <a:avLst/>
            <a:gdLst/>
            <a:ahLst/>
            <a:cxnLst/>
            <a:rect l="l" t="t" r="r" b="b"/>
            <a:pathLst>
              <a:path w="2898775" h="6858000">
                <a:moveTo>
                  <a:pt x="2898648" y="0"/>
                </a:moveTo>
                <a:lnTo>
                  <a:pt x="0" y="0"/>
                </a:lnTo>
                <a:lnTo>
                  <a:pt x="0" y="6858000"/>
                </a:lnTo>
                <a:lnTo>
                  <a:pt x="2898648" y="6858000"/>
                </a:lnTo>
                <a:lnTo>
                  <a:pt x="2898648" y="0"/>
                </a:lnTo>
                <a:close/>
              </a:path>
            </a:pathLst>
          </a:custGeom>
          <a:solidFill>
            <a:srgbClr val="FFFFFF">
              <a:alpha val="5490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8402574" y="761"/>
            <a:ext cx="2898775" cy="6858000"/>
          </a:xfrm>
          <a:custGeom>
            <a:avLst/>
            <a:gdLst/>
            <a:ahLst/>
            <a:cxnLst/>
            <a:rect l="l" t="t" r="r" b="b"/>
            <a:pathLst>
              <a:path w="2898775" h="6858000">
                <a:moveTo>
                  <a:pt x="0" y="6858000"/>
                </a:moveTo>
                <a:lnTo>
                  <a:pt x="2898648" y="6858000"/>
                </a:lnTo>
                <a:lnTo>
                  <a:pt x="2898648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13716">
            <a:solidFill>
              <a:srgbClr val="50505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9144000" y="6391654"/>
            <a:ext cx="1414272" cy="33985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0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454020" y="2659202"/>
            <a:ext cx="4381500" cy="12458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40" dirty="0"/>
              <a:t>KINDLE</a:t>
            </a:r>
            <a:r>
              <a:rPr spc="-195" dirty="0"/>
              <a:t> </a:t>
            </a:r>
            <a:r>
              <a:rPr spc="-20" dirty="0"/>
              <a:t>HR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914904" y="3621785"/>
            <a:ext cx="330072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45" dirty="0">
                <a:solidFill>
                  <a:srgbClr val="042D29"/>
                </a:solidFill>
                <a:latin typeface="Carlito"/>
                <a:cs typeface="Carlito"/>
              </a:rPr>
              <a:t>Your </a:t>
            </a:r>
            <a:r>
              <a:rPr sz="2400" dirty="0">
                <a:solidFill>
                  <a:srgbClr val="042D29"/>
                </a:solidFill>
                <a:latin typeface="Carlito"/>
                <a:cs typeface="Carlito"/>
              </a:rPr>
              <a:t>Recruitment</a:t>
            </a:r>
            <a:r>
              <a:rPr sz="2400" spc="-5" dirty="0">
                <a:solidFill>
                  <a:srgbClr val="042D29"/>
                </a:solidFill>
                <a:latin typeface="Carlito"/>
                <a:cs typeface="Carlito"/>
              </a:rPr>
              <a:t> </a:t>
            </a:r>
            <a:r>
              <a:rPr sz="2400" dirty="0">
                <a:solidFill>
                  <a:srgbClr val="042D29"/>
                </a:solidFill>
                <a:latin typeface="Carlito"/>
                <a:cs typeface="Carlito"/>
              </a:rPr>
              <a:t>Partner!</a:t>
            </a:r>
            <a:endParaRPr sz="24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919" y="419176"/>
            <a:ext cx="7641590" cy="788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5000" spc="-60" dirty="0"/>
              <a:t>Introduction, </a:t>
            </a:r>
            <a:r>
              <a:rPr sz="5000" spc="-45" dirty="0"/>
              <a:t>Mission </a:t>
            </a:r>
            <a:r>
              <a:rPr sz="5000" dirty="0"/>
              <a:t>&amp;</a:t>
            </a:r>
            <a:r>
              <a:rPr sz="5000" spc="-300" dirty="0"/>
              <a:t> </a:t>
            </a:r>
            <a:r>
              <a:rPr sz="5000" spc="-40" dirty="0"/>
              <a:t>Vision</a:t>
            </a:r>
            <a:endParaRPr sz="5000"/>
          </a:p>
        </p:txBody>
      </p:sp>
      <p:sp>
        <p:nvSpPr>
          <p:cNvPr id="3" name="object 3"/>
          <p:cNvSpPr txBox="1"/>
          <p:nvPr/>
        </p:nvSpPr>
        <p:spPr>
          <a:xfrm>
            <a:off x="756919" y="2386076"/>
            <a:ext cx="9335770" cy="771237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 marR="5080">
              <a:lnSpc>
                <a:spcPct val="95100"/>
              </a:lnSpc>
              <a:spcBef>
                <a:spcPts val="200"/>
              </a:spcBef>
            </a:pPr>
            <a:r>
              <a:rPr sz="1700" b="1" spc="5" dirty="0">
                <a:latin typeface="Carlito"/>
                <a:cs typeface="Carlito"/>
              </a:rPr>
              <a:t>Kindle HR </a:t>
            </a:r>
            <a:r>
              <a:rPr sz="1700" spc="5" dirty="0">
                <a:latin typeface="Carlito"/>
                <a:cs typeface="Carlito"/>
              </a:rPr>
              <a:t>is </a:t>
            </a:r>
            <a:r>
              <a:rPr sz="1700" dirty="0">
                <a:latin typeface="Carlito"/>
                <a:cs typeface="Carlito"/>
              </a:rPr>
              <a:t>a </a:t>
            </a:r>
            <a:r>
              <a:rPr sz="1700" spc="5" dirty="0">
                <a:latin typeface="Carlito"/>
                <a:cs typeface="Carlito"/>
              </a:rPr>
              <a:t>Recruitment </a:t>
            </a:r>
            <a:r>
              <a:rPr sz="1700" dirty="0">
                <a:latin typeface="Carlito"/>
                <a:cs typeface="Carlito"/>
              </a:rPr>
              <a:t>Firm founded </a:t>
            </a:r>
            <a:r>
              <a:rPr sz="1700" spc="5" dirty="0">
                <a:latin typeface="Carlito"/>
                <a:cs typeface="Carlito"/>
              </a:rPr>
              <a:t>in 2022 </a:t>
            </a:r>
            <a:r>
              <a:rPr sz="1700" spc="10" dirty="0">
                <a:latin typeface="Carlito"/>
                <a:cs typeface="Carlito"/>
              </a:rPr>
              <a:t>based </a:t>
            </a:r>
            <a:r>
              <a:rPr sz="1700" spc="5" dirty="0">
                <a:latin typeface="Carlito"/>
                <a:cs typeface="Carlito"/>
              </a:rPr>
              <a:t>out in Mumbai</a:t>
            </a:r>
            <a:r>
              <a:rPr sz="1700" dirty="0">
                <a:latin typeface="Carlito"/>
                <a:cs typeface="Carlito"/>
              </a:rPr>
              <a:t>. </a:t>
            </a:r>
            <a:r>
              <a:rPr lang="en-IN" sz="1700" spc="5" dirty="0">
                <a:latin typeface="Carlito"/>
                <a:cs typeface="Carlito"/>
              </a:rPr>
              <a:t>Being </a:t>
            </a:r>
            <a:r>
              <a:rPr sz="1700" dirty="0">
                <a:latin typeface="Carlito"/>
                <a:cs typeface="Carlito"/>
              </a:rPr>
              <a:t>fairly </a:t>
            </a:r>
            <a:r>
              <a:rPr sz="1700" spc="5" dirty="0">
                <a:latin typeface="Carlito"/>
                <a:cs typeface="Carlito"/>
              </a:rPr>
              <a:t>new in </a:t>
            </a:r>
            <a:r>
              <a:rPr sz="1700" spc="10" dirty="0">
                <a:latin typeface="Carlito"/>
                <a:cs typeface="Carlito"/>
              </a:rPr>
              <a:t>the </a:t>
            </a:r>
            <a:r>
              <a:rPr lang="en-IN" sz="1700" spc="10" dirty="0">
                <a:latin typeface="Carlito"/>
                <a:cs typeface="Carlito"/>
              </a:rPr>
              <a:t>industry</a:t>
            </a:r>
            <a:r>
              <a:rPr sz="1700" dirty="0">
                <a:latin typeface="Carlito"/>
                <a:cs typeface="Carlito"/>
              </a:rPr>
              <a:t>, we have </a:t>
            </a:r>
            <a:r>
              <a:rPr sz="1700" spc="5" dirty="0">
                <a:latin typeface="Carlito"/>
                <a:cs typeface="Carlito"/>
              </a:rPr>
              <a:t>kick </a:t>
            </a:r>
            <a:r>
              <a:rPr sz="1700" dirty="0">
                <a:latin typeface="Carlito"/>
                <a:cs typeface="Carlito"/>
              </a:rPr>
              <a:t>started </a:t>
            </a:r>
            <a:r>
              <a:rPr lang="en-IN" sz="1700" spc="10" dirty="0">
                <a:latin typeface="Carlito"/>
                <a:cs typeface="Carlito"/>
              </a:rPr>
              <a:t>our</a:t>
            </a:r>
            <a:r>
              <a:rPr sz="1700" spc="10" dirty="0">
                <a:latin typeface="Carlito"/>
                <a:cs typeface="Carlito"/>
              </a:rPr>
              <a:t> </a:t>
            </a:r>
            <a:r>
              <a:rPr sz="1700" spc="5" dirty="0">
                <a:latin typeface="Carlito"/>
                <a:cs typeface="Carlito"/>
              </a:rPr>
              <a:t>journey </a:t>
            </a:r>
            <a:r>
              <a:rPr sz="1700" dirty="0">
                <a:latin typeface="Carlito"/>
                <a:cs typeface="Carlito"/>
              </a:rPr>
              <a:t>by onboarding </a:t>
            </a:r>
            <a:r>
              <a:rPr lang="en-IN" sz="1700" dirty="0">
                <a:latin typeface="Carlito"/>
                <a:cs typeface="Carlito"/>
              </a:rPr>
              <a:t>multiple </a:t>
            </a:r>
            <a:r>
              <a:rPr lang="en-IN" sz="1700" spc="-15" dirty="0">
                <a:latin typeface="Carlito"/>
                <a:cs typeface="Carlito"/>
              </a:rPr>
              <a:t>new</a:t>
            </a:r>
            <a:r>
              <a:rPr sz="1700" spc="-15" dirty="0">
                <a:latin typeface="Carlito"/>
                <a:cs typeface="Carlito"/>
              </a:rPr>
              <a:t> </a:t>
            </a:r>
            <a:r>
              <a:rPr sz="1700" spc="5" dirty="0">
                <a:latin typeface="Carlito"/>
                <a:cs typeface="Carlito"/>
              </a:rPr>
              <a:t>clients and delivering </a:t>
            </a:r>
            <a:r>
              <a:rPr lang="en-IN" sz="1700" spc="5" dirty="0">
                <a:latin typeface="Carlito"/>
                <a:cs typeface="Carlito"/>
              </a:rPr>
              <a:t>their </a:t>
            </a:r>
            <a:r>
              <a:rPr lang="en-IN" sz="1700" spc="10" dirty="0">
                <a:latin typeface="Carlito"/>
                <a:cs typeface="Carlito"/>
              </a:rPr>
              <a:t>requirements</a:t>
            </a:r>
            <a:r>
              <a:rPr sz="1700" spc="5" dirty="0">
                <a:latin typeface="Carlito"/>
                <a:cs typeface="Carlito"/>
              </a:rPr>
              <a:t>. </a:t>
            </a:r>
            <a:r>
              <a:rPr sz="1700" spc="-25" dirty="0">
                <a:latin typeface="Carlito"/>
                <a:cs typeface="Carlito"/>
              </a:rPr>
              <a:t>We </a:t>
            </a:r>
            <a:r>
              <a:rPr sz="1700" dirty="0">
                <a:latin typeface="Carlito"/>
                <a:cs typeface="Carlito"/>
              </a:rPr>
              <a:t>are a </a:t>
            </a:r>
            <a:r>
              <a:rPr sz="1700" spc="5" dirty="0">
                <a:latin typeface="Carlito"/>
                <a:cs typeface="Carlito"/>
              </a:rPr>
              <a:t>dedicated and  </a:t>
            </a:r>
            <a:r>
              <a:rPr sz="1700" dirty="0">
                <a:latin typeface="Carlito"/>
                <a:cs typeface="Carlito"/>
              </a:rPr>
              <a:t>passionate team </a:t>
            </a:r>
            <a:r>
              <a:rPr sz="1700" spc="5" dirty="0">
                <a:latin typeface="Carlito"/>
                <a:cs typeface="Carlito"/>
              </a:rPr>
              <a:t>focusing in delivering </a:t>
            </a:r>
            <a:r>
              <a:rPr sz="1700" dirty="0">
                <a:latin typeface="Carlito"/>
                <a:cs typeface="Carlito"/>
              </a:rPr>
              <a:t>to </a:t>
            </a:r>
            <a:r>
              <a:rPr lang="en-IN" sz="1700" spc="5" dirty="0">
                <a:latin typeface="Carlito"/>
                <a:cs typeface="Carlito"/>
              </a:rPr>
              <a:t>our</a:t>
            </a:r>
            <a:r>
              <a:rPr sz="1700" spc="5" dirty="0">
                <a:latin typeface="Carlito"/>
                <a:cs typeface="Carlito"/>
              </a:rPr>
              <a:t> client</a:t>
            </a:r>
            <a:r>
              <a:rPr lang="en-IN" sz="1700" spc="5" dirty="0">
                <a:latin typeface="Carlito"/>
                <a:cs typeface="Carlito"/>
              </a:rPr>
              <a:t>’s</a:t>
            </a:r>
            <a:r>
              <a:rPr sz="1700" spc="-60" dirty="0">
                <a:latin typeface="Carlito"/>
                <a:cs typeface="Carlito"/>
              </a:rPr>
              <a:t> </a:t>
            </a:r>
            <a:r>
              <a:rPr sz="1700" dirty="0">
                <a:latin typeface="Carlito"/>
                <a:cs typeface="Carlito"/>
              </a:rPr>
              <a:t>requirements.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56919" y="4065777"/>
            <a:ext cx="9094470" cy="127000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2700" marR="63500">
              <a:lnSpc>
                <a:spcPts val="1950"/>
              </a:lnSpc>
              <a:spcBef>
                <a:spcPts val="240"/>
              </a:spcBef>
            </a:pPr>
            <a:r>
              <a:rPr sz="1700" b="1" spc="5" dirty="0">
                <a:latin typeface="Carlito"/>
                <a:cs typeface="Carlito"/>
              </a:rPr>
              <a:t>Our Mission: </a:t>
            </a:r>
            <a:r>
              <a:rPr sz="1700" spc="-75" dirty="0">
                <a:latin typeface="Carlito"/>
                <a:cs typeface="Carlito"/>
              </a:rPr>
              <a:t>To </a:t>
            </a:r>
            <a:r>
              <a:rPr sz="1700" dirty="0">
                <a:latin typeface="Carlito"/>
                <a:cs typeface="Carlito"/>
              </a:rPr>
              <a:t>match </a:t>
            </a:r>
            <a:r>
              <a:rPr sz="1700" spc="5" dirty="0">
                <a:latin typeface="Carlito"/>
                <a:cs typeface="Carlito"/>
              </a:rPr>
              <a:t>the right </a:t>
            </a:r>
            <a:r>
              <a:rPr sz="1700" dirty="0">
                <a:latin typeface="Carlito"/>
                <a:cs typeface="Carlito"/>
              </a:rPr>
              <a:t>talent </a:t>
            </a:r>
            <a:r>
              <a:rPr sz="1700" spc="10" dirty="0">
                <a:latin typeface="Carlito"/>
                <a:cs typeface="Carlito"/>
              </a:rPr>
              <a:t>with the </a:t>
            </a:r>
            <a:r>
              <a:rPr sz="1700" spc="5" dirty="0">
                <a:latin typeface="Carlito"/>
                <a:cs typeface="Carlito"/>
              </a:rPr>
              <a:t>right jobs, creating </a:t>
            </a:r>
            <a:r>
              <a:rPr sz="1700" spc="10" dirty="0">
                <a:latin typeface="Carlito"/>
                <a:cs typeface="Carlito"/>
              </a:rPr>
              <a:t>long-lasting </a:t>
            </a:r>
            <a:r>
              <a:rPr sz="1700" dirty="0">
                <a:latin typeface="Carlito"/>
                <a:cs typeface="Carlito"/>
              </a:rPr>
              <a:t>relationships </a:t>
            </a:r>
            <a:r>
              <a:rPr sz="1700" spc="5" dirty="0">
                <a:latin typeface="Carlito"/>
                <a:cs typeface="Carlito"/>
              </a:rPr>
              <a:t>between  </a:t>
            </a:r>
            <a:r>
              <a:rPr sz="1700" dirty="0">
                <a:latin typeface="Carlito"/>
                <a:cs typeface="Carlito"/>
              </a:rPr>
              <a:t>candidates </a:t>
            </a:r>
            <a:r>
              <a:rPr sz="1700" spc="5" dirty="0">
                <a:latin typeface="Carlito"/>
                <a:cs typeface="Carlito"/>
              </a:rPr>
              <a:t>and</a:t>
            </a:r>
            <a:r>
              <a:rPr sz="1700" spc="-30" dirty="0">
                <a:latin typeface="Carlito"/>
                <a:cs typeface="Carlito"/>
              </a:rPr>
              <a:t> </a:t>
            </a:r>
            <a:r>
              <a:rPr sz="1700" spc="5" dirty="0">
                <a:latin typeface="Carlito"/>
                <a:cs typeface="Carlito"/>
              </a:rPr>
              <a:t>companies.</a:t>
            </a:r>
            <a:endParaRPr sz="17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550" dirty="0">
              <a:latin typeface="Carlito"/>
              <a:cs typeface="Carlito"/>
            </a:endParaRPr>
          </a:p>
          <a:p>
            <a:pPr marL="12700" marR="5080">
              <a:lnSpc>
                <a:spcPts val="1930"/>
              </a:lnSpc>
            </a:pPr>
            <a:r>
              <a:rPr sz="1700" b="1" spc="5" dirty="0">
                <a:latin typeface="Carlito"/>
                <a:cs typeface="Carlito"/>
              </a:rPr>
              <a:t>Our Vision: </a:t>
            </a:r>
            <a:r>
              <a:rPr sz="1700" spc="-75" dirty="0">
                <a:latin typeface="Carlito"/>
                <a:cs typeface="Carlito"/>
              </a:rPr>
              <a:t>To </a:t>
            </a:r>
            <a:r>
              <a:rPr sz="1700" spc="5" dirty="0">
                <a:latin typeface="Carlito"/>
                <a:cs typeface="Carlito"/>
              </a:rPr>
              <a:t>become </a:t>
            </a:r>
            <a:r>
              <a:rPr sz="1700" dirty="0">
                <a:latin typeface="Carlito"/>
                <a:cs typeface="Carlito"/>
              </a:rPr>
              <a:t>a </a:t>
            </a:r>
            <a:r>
              <a:rPr sz="1700" spc="5" dirty="0">
                <a:latin typeface="Carlito"/>
                <a:cs typeface="Carlito"/>
              </a:rPr>
              <a:t>leading recruitment partner </a:t>
            </a:r>
            <a:r>
              <a:rPr sz="1700" spc="-10" dirty="0">
                <a:latin typeface="Carlito"/>
                <a:cs typeface="Carlito"/>
              </a:rPr>
              <a:t>for </a:t>
            </a:r>
            <a:r>
              <a:rPr sz="1700" spc="5" dirty="0">
                <a:latin typeface="Carlito"/>
                <a:cs typeface="Carlito"/>
              </a:rPr>
              <a:t>businesses across </a:t>
            </a:r>
            <a:r>
              <a:rPr sz="1700" dirty="0">
                <a:latin typeface="Carlito"/>
                <a:cs typeface="Carlito"/>
              </a:rPr>
              <a:t>industries by </a:t>
            </a:r>
            <a:r>
              <a:rPr sz="1700" spc="5" dirty="0">
                <a:latin typeface="Carlito"/>
                <a:cs typeface="Carlito"/>
              </a:rPr>
              <a:t>delivering top  </a:t>
            </a:r>
            <a:r>
              <a:rPr sz="1700" dirty="0">
                <a:latin typeface="Carlito"/>
                <a:cs typeface="Carlito"/>
              </a:rPr>
              <a:t>talent </a:t>
            </a:r>
            <a:r>
              <a:rPr sz="1700" spc="5" dirty="0">
                <a:latin typeface="Carlito"/>
                <a:cs typeface="Carlito"/>
              </a:rPr>
              <a:t>and </a:t>
            </a:r>
            <a:r>
              <a:rPr sz="1700" dirty="0">
                <a:latin typeface="Carlito"/>
                <a:cs typeface="Carlito"/>
              </a:rPr>
              <a:t>exceptional</a:t>
            </a:r>
            <a:r>
              <a:rPr sz="1700" spc="-55" dirty="0">
                <a:latin typeface="Carlito"/>
                <a:cs typeface="Carlito"/>
              </a:rPr>
              <a:t> </a:t>
            </a:r>
            <a:r>
              <a:rPr sz="1700" spc="15" dirty="0">
                <a:latin typeface="Carlito"/>
                <a:cs typeface="Carlito"/>
              </a:rPr>
              <a:t>service.</a:t>
            </a:r>
            <a:endParaRPr sz="1700" dirty="0">
              <a:latin typeface="Carlito"/>
              <a:cs typeface="Carlito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-6858" y="711708"/>
            <a:ext cx="692785" cy="407034"/>
            <a:chOff x="-6858" y="711708"/>
            <a:chExt cx="692785" cy="407034"/>
          </a:xfrm>
        </p:grpSpPr>
        <p:sp>
          <p:nvSpPr>
            <p:cNvPr id="6" name="object 6"/>
            <p:cNvSpPr/>
            <p:nvPr/>
          </p:nvSpPr>
          <p:spPr>
            <a:xfrm>
              <a:off x="0" y="718566"/>
              <a:ext cx="679450" cy="393700"/>
            </a:xfrm>
            <a:custGeom>
              <a:avLst/>
              <a:gdLst/>
              <a:ahLst/>
              <a:cxnLst/>
              <a:rect l="l" t="t" r="r" b="b"/>
              <a:pathLst>
                <a:path w="679450" h="393700">
                  <a:moveTo>
                    <a:pt x="482346" y="0"/>
                  </a:moveTo>
                  <a:lnTo>
                    <a:pt x="0" y="0"/>
                  </a:lnTo>
                  <a:lnTo>
                    <a:pt x="0" y="393192"/>
                  </a:lnTo>
                  <a:lnTo>
                    <a:pt x="482346" y="393192"/>
                  </a:lnTo>
                  <a:lnTo>
                    <a:pt x="678942" y="196596"/>
                  </a:lnTo>
                  <a:lnTo>
                    <a:pt x="482346" y="0"/>
                  </a:lnTo>
                  <a:close/>
                </a:path>
              </a:pathLst>
            </a:custGeom>
            <a:solidFill>
              <a:srgbClr val="3535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718566"/>
              <a:ext cx="679450" cy="393700"/>
            </a:xfrm>
            <a:custGeom>
              <a:avLst/>
              <a:gdLst/>
              <a:ahLst/>
              <a:cxnLst/>
              <a:rect l="l" t="t" r="r" b="b"/>
              <a:pathLst>
                <a:path w="679450" h="393700">
                  <a:moveTo>
                    <a:pt x="0" y="0"/>
                  </a:moveTo>
                  <a:lnTo>
                    <a:pt x="482346" y="0"/>
                  </a:lnTo>
                  <a:lnTo>
                    <a:pt x="678942" y="196596"/>
                  </a:lnTo>
                  <a:lnTo>
                    <a:pt x="482346" y="393192"/>
                  </a:lnTo>
                  <a:lnTo>
                    <a:pt x="0" y="393192"/>
                  </a:lnTo>
                </a:path>
              </a:pathLst>
            </a:custGeom>
            <a:ln w="13716">
              <a:solidFill>
                <a:srgbClr val="5050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/>
          <p:nvPr/>
        </p:nvSpPr>
        <p:spPr>
          <a:xfrm>
            <a:off x="9144000" y="6391654"/>
            <a:ext cx="1414272" cy="3398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919" y="421589"/>
            <a:ext cx="3457575" cy="788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5000" spc="-80" dirty="0"/>
              <a:t>Key</a:t>
            </a:r>
            <a:r>
              <a:rPr sz="5000" spc="-190" dirty="0"/>
              <a:t> </a:t>
            </a:r>
            <a:r>
              <a:rPr sz="5000" spc="-50" dirty="0"/>
              <a:t>Objective</a:t>
            </a:r>
            <a:endParaRPr sz="5000"/>
          </a:p>
        </p:txBody>
      </p:sp>
      <p:sp>
        <p:nvSpPr>
          <p:cNvPr id="3" name="object 3"/>
          <p:cNvSpPr txBox="1"/>
          <p:nvPr/>
        </p:nvSpPr>
        <p:spPr>
          <a:xfrm>
            <a:off x="1223772" y="2343911"/>
            <a:ext cx="2857500" cy="1108075"/>
          </a:xfrm>
          <a:prstGeom prst="rect">
            <a:avLst/>
          </a:prstGeom>
          <a:solidFill>
            <a:srgbClr val="92A9B8"/>
          </a:solidFill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25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000" b="1" spc="-10" dirty="0">
                <a:solidFill>
                  <a:srgbClr val="0D0D0D"/>
                </a:solidFill>
                <a:latin typeface="Carlito"/>
                <a:cs typeface="Carlito"/>
              </a:rPr>
              <a:t>People</a:t>
            </a:r>
            <a:endParaRPr sz="200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23772" y="3451859"/>
            <a:ext cx="2857500" cy="1722120"/>
          </a:xfrm>
          <a:prstGeom prst="rect">
            <a:avLst/>
          </a:prstGeom>
          <a:solidFill>
            <a:srgbClr val="DCE1E6">
              <a:alpha val="90194"/>
            </a:srgbClr>
          </a:solidFill>
        </p:spPr>
        <p:txBody>
          <a:bodyPr vert="horz" wrap="square" lIns="0" tIns="70485" rIns="0" bIns="0" rtlCol="0">
            <a:spAutoFit/>
          </a:bodyPr>
          <a:lstStyle/>
          <a:p>
            <a:pPr marL="269240" marR="194310" indent="-172720">
              <a:lnSpc>
                <a:spcPct val="91400"/>
              </a:lnSpc>
              <a:spcBef>
                <a:spcPts val="555"/>
              </a:spcBef>
              <a:buChar char="•"/>
              <a:tabLst>
                <a:tab pos="269875" algn="l"/>
              </a:tabLst>
            </a:pPr>
            <a:r>
              <a:rPr sz="1700" spc="-30" dirty="0">
                <a:latin typeface="Carlito"/>
                <a:cs typeface="Carlito"/>
              </a:rPr>
              <a:t>We </a:t>
            </a:r>
            <a:r>
              <a:rPr sz="1700" spc="-5" dirty="0">
                <a:latin typeface="Carlito"/>
                <a:cs typeface="Carlito"/>
              </a:rPr>
              <a:t>know how to source  </a:t>
            </a:r>
            <a:r>
              <a:rPr sz="1700" dirty="0">
                <a:latin typeface="Carlito"/>
                <a:cs typeface="Carlito"/>
              </a:rPr>
              <a:t>and </a:t>
            </a:r>
            <a:r>
              <a:rPr sz="1700" spc="-5" dirty="0">
                <a:latin typeface="Carlito"/>
                <a:cs typeface="Carlito"/>
              </a:rPr>
              <a:t>find </a:t>
            </a:r>
            <a:r>
              <a:rPr sz="1700" dirty="0">
                <a:latin typeface="Carlito"/>
                <a:cs typeface="Carlito"/>
              </a:rPr>
              <a:t>the </a:t>
            </a:r>
            <a:r>
              <a:rPr sz="1700" spc="-5" dirty="0">
                <a:latin typeface="Carlito"/>
                <a:cs typeface="Carlito"/>
              </a:rPr>
              <a:t>talent that</a:t>
            </a:r>
            <a:r>
              <a:rPr sz="1700" spc="-135" dirty="0">
                <a:latin typeface="Carlito"/>
                <a:cs typeface="Carlito"/>
              </a:rPr>
              <a:t> </a:t>
            </a:r>
            <a:r>
              <a:rPr sz="1700" dirty="0">
                <a:latin typeface="Carlito"/>
                <a:cs typeface="Carlito"/>
              </a:rPr>
              <a:t>will  suit the skill </a:t>
            </a:r>
            <a:r>
              <a:rPr sz="1700" spc="-5" dirty="0">
                <a:latin typeface="Carlito"/>
                <a:cs typeface="Carlito"/>
              </a:rPr>
              <a:t>set </a:t>
            </a:r>
            <a:r>
              <a:rPr sz="1700" spc="-10" dirty="0">
                <a:latin typeface="Carlito"/>
                <a:cs typeface="Carlito"/>
              </a:rPr>
              <a:t>you </a:t>
            </a:r>
            <a:r>
              <a:rPr sz="1700" spc="-5" dirty="0">
                <a:latin typeface="Carlito"/>
                <a:cs typeface="Carlito"/>
              </a:rPr>
              <a:t>are  </a:t>
            </a:r>
            <a:r>
              <a:rPr sz="1700" dirty="0">
                <a:latin typeface="Carlito"/>
                <a:cs typeface="Carlito"/>
              </a:rPr>
              <a:t>hiring</a:t>
            </a:r>
            <a:endParaRPr sz="170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65320" y="2343911"/>
            <a:ext cx="2856230" cy="1108075"/>
          </a:xfrm>
          <a:prstGeom prst="rect">
            <a:avLst/>
          </a:prstGeom>
          <a:solidFill>
            <a:srgbClr val="8EB89E"/>
          </a:solidFill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25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000" b="1" dirty="0">
                <a:solidFill>
                  <a:srgbClr val="0D0D0D"/>
                </a:solidFill>
                <a:latin typeface="Carlito"/>
                <a:cs typeface="Carlito"/>
              </a:rPr>
              <a:t>Speed</a:t>
            </a:r>
            <a:endParaRPr sz="2000">
              <a:latin typeface="Carlito"/>
              <a:cs typeface="Carlit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465320" y="3451859"/>
            <a:ext cx="2856230" cy="1722120"/>
          </a:xfrm>
          <a:prstGeom prst="rect">
            <a:avLst/>
          </a:prstGeom>
          <a:solidFill>
            <a:srgbClr val="DBE6DF">
              <a:alpha val="90194"/>
            </a:srgbClr>
          </a:solidFill>
        </p:spPr>
        <p:txBody>
          <a:bodyPr vert="horz" wrap="square" lIns="0" tIns="70485" rIns="0" bIns="0" rtlCol="0">
            <a:spAutoFit/>
          </a:bodyPr>
          <a:lstStyle/>
          <a:p>
            <a:pPr marL="269240" marR="120650" indent="-172720">
              <a:lnSpc>
                <a:spcPct val="91500"/>
              </a:lnSpc>
              <a:spcBef>
                <a:spcPts val="555"/>
              </a:spcBef>
              <a:buChar char="•"/>
              <a:tabLst>
                <a:tab pos="269875" algn="l"/>
              </a:tabLst>
            </a:pPr>
            <a:r>
              <a:rPr sz="1700" spc="-30" dirty="0">
                <a:latin typeface="Carlito"/>
                <a:cs typeface="Carlito"/>
              </a:rPr>
              <a:t>We </a:t>
            </a:r>
            <a:r>
              <a:rPr sz="1700" spc="-5" dirty="0">
                <a:latin typeface="Carlito"/>
                <a:cs typeface="Carlito"/>
              </a:rPr>
              <a:t>proud ourselves </a:t>
            </a:r>
            <a:r>
              <a:rPr sz="1700" dirty="0">
                <a:latin typeface="Carlito"/>
                <a:cs typeface="Carlito"/>
              </a:rPr>
              <a:t>in  </a:t>
            </a:r>
            <a:r>
              <a:rPr sz="1700" spc="-5" dirty="0">
                <a:latin typeface="Carlito"/>
                <a:cs typeface="Carlito"/>
              </a:rPr>
              <a:t>providing </a:t>
            </a:r>
            <a:r>
              <a:rPr sz="1700" dirty="0">
                <a:latin typeface="Carlito"/>
                <a:cs typeface="Carlito"/>
              </a:rPr>
              <a:t>quality &amp; well-  </a:t>
            </a:r>
            <a:r>
              <a:rPr sz="1700" spc="-5" dirty="0">
                <a:latin typeface="Carlito"/>
                <a:cs typeface="Carlito"/>
              </a:rPr>
              <a:t>screened candidates</a:t>
            </a:r>
            <a:r>
              <a:rPr sz="1700" spc="-90" dirty="0">
                <a:latin typeface="Carlito"/>
                <a:cs typeface="Carlito"/>
              </a:rPr>
              <a:t> </a:t>
            </a:r>
            <a:r>
              <a:rPr sz="1700" dirty="0">
                <a:latin typeface="Carlito"/>
                <a:cs typeface="Carlito"/>
              </a:rPr>
              <a:t>quickly</a:t>
            </a:r>
            <a:endParaRPr sz="1700">
              <a:latin typeface="Carlito"/>
              <a:cs typeface="Carlito"/>
            </a:endParaRPr>
          </a:p>
          <a:p>
            <a:pPr marL="269240" marR="284480" indent="-172720">
              <a:lnSpc>
                <a:spcPts val="1870"/>
              </a:lnSpc>
              <a:spcBef>
                <a:spcPts val="335"/>
              </a:spcBef>
              <a:buChar char="•"/>
              <a:tabLst>
                <a:tab pos="269875" algn="l"/>
              </a:tabLst>
            </a:pPr>
            <a:r>
              <a:rPr sz="1700" spc="-5" dirty="0">
                <a:latin typeface="Carlito"/>
                <a:cs typeface="Carlito"/>
              </a:rPr>
              <a:t>Providing </a:t>
            </a:r>
            <a:r>
              <a:rPr sz="1700" dirty="0">
                <a:latin typeface="Carlito"/>
                <a:cs typeface="Carlito"/>
              </a:rPr>
              <a:t>enhanced  </a:t>
            </a:r>
            <a:r>
              <a:rPr sz="1700" spc="-5" dirty="0">
                <a:latin typeface="Carlito"/>
                <a:cs typeface="Carlito"/>
              </a:rPr>
              <a:t>calibration </a:t>
            </a:r>
            <a:r>
              <a:rPr sz="1700" dirty="0">
                <a:latin typeface="Carlito"/>
                <a:cs typeface="Carlito"/>
              </a:rPr>
              <a:t>experience </a:t>
            </a:r>
            <a:r>
              <a:rPr sz="1700" spc="-5" dirty="0">
                <a:latin typeface="Carlito"/>
                <a:cs typeface="Carlito"/>
              </a:rPr>
              <a:t>to  </a:t>
            </a:r>
            <a:r>
              <a:rPr sz="1700" dirty="0">
                <a:latin typeface="Carlito"/>
                <a:cs typeface="Carlito"/>
              </a:rPr>
              <a:t>our clients and</a:t>
            </a:r>
            <a:r>
              <a:rPr sz="1700" spc="-135" dirty="0">
                <a:latin typeface="Carlito"/>
                <a:cs typeface="Carlito"/>
              </a:rPr>
              <a:t> </a:t>
            </a:r>
            <a:r>
              <a:rPr sz="1700" spc="-5" dirty="0">
                <a:latin typeface="Carlito"/>
                <a:cs typeface="Carlito"/>
              </a:rPr>
              <a:t>candidates</a:t>
            </a:r>
            <a:endParaRPr sz="1700">
              <a:latin typeface="Carlito"/>
              <a:cs typeface="Carlit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706868" y="2343911"/>
            <a:ext cx="2856230" cy="1108075"/>
          </a:xfrm>
          <a:prstGeom prst="rect">
            <a:avLst/>
          </a:prstGeom>
          <a:solidFill>
            <a:srgbClr val="A7B788"/>
          </a:solidFill>
        </p:spPr>
        <p:txBody>
          <a:bodyPr vert="horz" wrap="square" lIns="0" tIns="571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25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000" b="1" spc="-10" dirty="0">
                <a:solidFill>
                  <a:srgbClr val="0D0D0D"/>
                </a:solidFill>
                <a:latin typeface="Carlito"/>
                <a:cs typeface="Carlito"/>
              </a:rPr>
              <a:t>Culture</a:t>
            </a:r>
            <a:endParaRPr sz="2000">
              <a:latin typeface="Carlito"/>
              <a:cs typeface="Carlito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706868" y="3451859"/>
            <a:ext cx="2856230" cy="1722120"/>
          </a:xfrm>
          <a:prstGeom prst="rect">
            <a:avLst/>
          </a:prstGeom>
          <a:solidFill>
            <a:srgbClr val="E0E6DA">
              <a:alpha val="90194"/>
            </a:srgbClr>
          </a:solidFill>
        </p:spPr>
        <p:txBody>
          <a:bodyPr vert="horz" wrap="square" lIns="0" tIns="70485" rIns="0" bIns="0" rtlCol="0">
            <a:spAutoFit/>
          </a:bodyPr>
          <a:lstStyle/>
          <a:p>
            <a:pPr marL="269240" marR="140335" indent="-172720">
              <a:lnSpc>
                <a:spcPct val="91500"/>
              </a:lnSpc>
              <a:spcBef>
                <a:spcPts val="555"/>
              </a:spcBef>
              <a:buChar char="•"/>
              <a:tabLst>
                <a:tab pos="269875" algn="l"/>
              </a:tabLst>
            </a:pPr>
            <a:r>
              <a:rPr sz="1700" spc="-30" dirty="0">
                <a:latin typeface="Carlito"/>
                <a:cs typeface="Carlito"/>
              </a:rPr>
              <a:t>We </a:t>
            </a:r>
            <a:r>
              <a:rPr sz="1700" spc="-20" dirty="0">
                <a:latin typeface="Carlito"/>
                <a:cs typeface="Carlito"/>
              </a:rPr>
              <a:t>take </a:t>
            </a:r>
            <a:r>
              <a:rPr sz="1700" spc="-5" dirty="0">
                <a:latin typeface="Carlito"/>
                <a:cs typeface="Carlito"/>
              </a:rPr>
              <a:t>culture of </a:t>
            </a:r>
            <a:r>
              <a:rPr sz="1700" dirty="0">
                <a:latin typeface="Carlito"/>
                <a:cs typeface="Carlito"/>
              </a:rPr>
              <a:t>the  </a:t>
            </a:r>
            <a:r>
              <a:rPr sz="1700" spc="-10" dirty="0">
                <a:latin typeface="Carlito"/>
                <a:cs typeface="Carlito"/>
              </a:rPr>
              <a:t>company </a:t>
            </a:r>
            <a:r>
              <a:rPr sz="1700" dirty="0">
                <a:latin typeface="Carlito"/>
                <a:cs typeface="Carlito"/>
              </a:rPr>
              <a:t>very seriously and  </a:t>
            </a:r>
            <a:r>
              <a:rPr sz="1700" spc="-15" dirty="0">
                <a:latin typeface="Carlito"/>
                <a:cs typeface="Carlito"/>
              </a:rPr>
              <a:t>make </a:t>
            </a:r>
            <a:r>
              <a:rPr sz="1700" spc="-5" dirty="0">
                <a:latin typeface="Carlito"/>
                <a:cs typeface="Carlito"/>
              </a:rPr>
              <a:t>sure we provide  candidates that fit </a:t>
            </a:r>
            <a:r>
              <a:rPr sz="1700" dirty="0">
                <a:latin typeface="Carlito"/>
                <a:cs typeface="Carlito"/>
              </a:rPr>
              <a:t>well</a:t>
            </a:r>
            <a:r>
              <a:rPr sz="1700" spc="-130" dirty="0">
                <a:latin typeface="Carlito"/>
                <a:cs typeface="Carlito"/>
              </a:rPr>
              <a:t> </a:t>
            </a:r>
            <a:r>
              <a:rPr sz="1700" dirty="0">
                <a:latin typeface="Carlito"/>
                <a:cs typeface="Carlito"/>
              </a:rPr>
              <a:t>with  </a:t>
            </a:r>
            <a:r>
              <a:rPr sz="1700" spc="-10" dirty="0">
                <a:latin typeface="Carlito"/>
                <a:cs typeface="Carlito"/>
              </a:rPr>
              <a:t>your company</a:t>
            </a:r>
            <a:r>
              <a:rPr sz="1700" spc="-25" dirty="0">
                <a:latin typeface="Carlito"/>
                <a:cs typeface="Carlito"/>
              </a:rPr>
              <a:t> </a:t>
            </a:r>
            <a:r>
              <a:rPr sz="1700" spc="-5" dirty="0">
                <a:latin typeface="Carlito"/>
                <a:cs typeface="Carlito"/>
              </a:rPr>
              <a:t>culture</a:t>
            </a:r>
            <a:endParaRPr sz="1700">
              <a:latin typeface="Carlito"/>
              <a:cs typeface="Carlito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-6858" y="711708"/>
            <a:ext cx="692785" cy="407034"/>
            <a:chOff x="-6858" y="711708"/>
            <a:chExt cx="692785" cy="407034"/>
          </a:xfrm>
        </p:grpSpPr>
        <p:sp>
          <p:nvSpPr>
            <p:cNvPr id="10" name="object 10"/>
            <p:cNvSpPr/>
            <p:nvPr/>
          </p:nvSpPr>
          <p:spPr>
            <a:xfrm>
              <a:off x="0" y="718566"/>
              <a:ext cx="679450" cy="393700"/>
            </a:xfrm>
            <a:custGeom>
              <a:avLst/>
              <a:gdLst/>
              <a:ahLst/>
              <a:cxnLst/>
              <a:rect l="l" t="t" r="r" b="b"/>
              <a:pathLst>
                <a:path w="679450" h="393700">
                  <a:moveTo>
                    <a:pt x="482346" y="0"/>
                  </a:moveTo>
                  <a:lnTo>
                    <a:pt x="0" y="0"/>
                  </a:lnTo>
                  <a:lnTo>
                    <a:pt x="0" y="393192"/>
                  </a:lnTo>
                  <a:lnTo>
                    <a:pt x="482346" y="393192"/>
                  </a:lnTo>
                  <a:lnTo>
                    <a:pt x="678942" y="196596"/>
                  </a:lnTo>
                  <a:lnTo>
                    <a:pt x="482346" y="0"/>
                  </a:lnTo>
                  <a:close/>
                </a:path>
              </a:pathLst>
            </a:custGeom>
            <a:solidFill>
              <a:srgbClr val="3535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0" y="718566"/>
              <a:ext cx="679450" cy="393700"/>
            </a:xfrm>
            <a:custGeom>
              <a:avLst/>
              <a:gdLst/>
              <a:ahLst/>
              <a:cxnLst/>
              <a:rect l="l" t="t" r="r" b="b"/>
              <a:pathLst>
                <a:path w="679450" h="393700">
                  <a:moveTo>
                    <a:pt x="0" y="0"/>
                  </a:moveTo>
                  <a:lnTo>
                    <a:pt x="482346" y="0"/>
                  </a:lnTo>
                  <a:lnTo>
                    <a:pt x="678942" y="196596"/>
                  </a:lnTo>
                  <a:lnTo>
                    <a:pt x="482346" y="393192"/>
                  </a:lnTo>
                  <a:lnTo>
                    <a:pt x="0" y="393192"/>
                  </a:lnTo>
                </a:path>
              </a:pathLst>
            </a:custGeom>
            <a:ln w="13716">
              <a:solidFill>
                <a:srgbClr val="5050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/>
          <p:nvPr/>
        </p:nvSpPr>
        <p:spPr>
          <a:xfrm>
            <a:off x="9144000" y="6391654"/>
            <a:ext cx="1414272" cy="3398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919" y="421589"/>
            <a:ext cx="4044315" cy="788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5000" spc="-65" dirty="0"/>
              <a:t>Why </a:t>
            </a:r>
            <a:r>
              <a:rPr sz="5000" spc="-40" dirty="0"/>
              <a:t>Kindle</a:t>
            </a:r>
            <a:r>
              <a:rPr sz="5000" spc="-260" dirty="0"/>
              <a:t> </a:t>
            </a:r>
            <a:r>
              <a:rPr sz="5000" spc="-35" dirty="0"/>
              <a:t>HR?</a:t>
            </a:r>
            <a:endParaRPr sz="5000"/>
          </a:p>
        </p:txBody>
      </p:sp>
      <p:grpSp>
        <p:nvGrpSpPr>
          <p:cNvPr id="3" name="object 3"/>
          <p:cNvGrpSpPr/>
          <p:nvPr/>
        </p:nvGrpSpPr>
        <p:grpSpPr>
          <a:xfrm>
            <a:off x="-6858" y="711708"/>
            <a:ext cx="692785" cy="407034"/>
            <a:chOff x="-6858" y="711708"/>
            <a:chExt cx="692785" cy="407034"/>
          </a:xfrm>
        </p:grpSpPr>
        <p:sp>
          <p:nvSpPr>
            <p:cNvPr id="4" name="object 4"/>
            <p:cNvSpPr/>
            <p:nvPr/>
          </p:nvSpPr>
          <p:spPr>
            <a:xfrm>
              <a:off x="0" y="718566"/>
              <a:ext cx="679450" cy="393700"/>
            </a:xfrm>
            <a:custGeom>
              <a:avLst/>
              <a:gdLst/>
              <a:ahLst/>
              <a:cxnLst/>
              <a:rect l="l" t="t" r="r" b="b"/>
              <a:pathLst>
                <a:path w="679450" h="393700">
                  <a:moveTo>
                    <a:pt x="482346" y="0"/>
                  </a:moveTo>
                  <a:lnTo>
                    <a:pt x="0" y="0"/>
                  </a:lnTo>
                  <a:lnTo>
                    <a:pt x="0" y="393192"/>
                  </a:lnTo>
                  <a:lnTo>
                    <a:pt x="482346" y="393192"/>
                  </a:lnTo>
                  <a:lnTo>
                    <a:pt x="678942" y="196596"/>
                  </a:lnTo>
                  <a:lnTo>
                    <a:pt x="482346" y="0"/>
                  </a:lnTo>
                  <a:close/>
                </a:path>
              </a:pathLst>
            </a:custGeom>
            <a:solidFill>
              <a:srgbClr val="3535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718566"/>
              <a:ext cx="679450" cy="393700"/>
            </a:xfrm>
            <a:custGeom>
              <a:avLst/>
              <a:gdLst/>
              <a:ahLst/>
              <a:cxnLst/>
              <a:rect l="l" t="t" r="r" b="b"/>
              <a:pathLst>
                <a:path w="679450" h="393700">
                  <a:moveTo>
                    <a:pt x="0" y="0"/>
                  </a:moveTo>
                  <a:lnTo>
                    <a:pt x="482346" y="0"/>
                  </a:lnTo>
                  <a:lnTo>
                    <a:pt x="678942" y="196596"/>
                  </a:lnTo>
                  <a:lnTo>
                    <a:pt x="482346" y="393192"/>
                  </a:lnTo>
                  <a:lnTo>
                    <a:pt x="0" y="393192"/>
                  </a:lnTo>
                </a:path>
              </a:pathLst>
            </a:custGeom>
            <a:ln w="13716">
              <a:solidFill>
                <a:srgbClr val="5050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4219057" y="1677391"/>
            <a:ext cx="2871869" cy="505411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711065" y="2167508"/>
            <a:ext cx="1887855" cy="3783965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549910" marR="5080" algn="ctr">
              <a:lnSpc>
                <a:spcPct val="91400"/>
              </a:lnSpc>
              <a:spcBef>
                <a:spcPts val="280"/>
              </a:spcBef>
            </a:pPr>
            <a:r>
              <a:rPr sz="1700" spc="-5" dirty="0">
                <a:latin typeface="Carlito"/>
                <a:cs typeface="Carlito"/>
              </a:rPr>
              <a:t>Dedicated  </a:t>
            </a:r>
            <a:r>
              <a:rPr sz="1700" spc="-10" dirty="0">
                <a:latin typeface="Carlito"/>
                <a:cs typeface="Carlito"/>
              </a:rPr>
              <a:t>Recruiters</a:t>
            </a:r>
            <a:r>
              <a:rPr sz="1700" spc="-85" dirty="0">
                <a:latin typeface="Carlito"/>
                <a:cs typeface="Carlito"/>
              </a:rPr>
              <a:t> </a:t>
            </a:r>
            <a:r>
              <a:rPr sz="1700" dirty="0">
                <a:latin typeface="Carlito"/>
                <a:cs typeface="Carlito"/>
              </a:rPr>
              <a:t>with  IT &amp; Non IT  Expertise</a:t>
            </a:r>
            <a:endParaRPr sz="17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7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550">
              <a:latin typeface="Carlito"/>
              <a:cs typeface="Carlito"/>
            </a:endParaRPr>
          </a:p>
          <a:p>
            <a:pPr marL="12700" marR="856615" indent="-635" algn="ctr">
              <a:lnSpc>
                <a:spcPct val="91400"/>
              </a:lnSpc>
            </a:pPr>
            <a:r>
              <a:rPr sz="1700" spc="-10" dirty="0">
                <a:latin typeface="Carlito"/>
                <a:cs typeface="Carlito"/>
              </a:rPr>
              <a:t>Offering  </a:t>
            </a:r>
            <a:r>
              <a:rPr sz="1700" dirty="0">
                <a:latin typeface="Carlito"/>
                <a:cs typeface="Carlito"/>
              </a:rPr>
              <a:t>Quality</a:t>
            </a:r>
            <a:r>
              <a:rPr sz="1700" spc="-114" dirty="0">
                <a:latin typeface="Carlito"/>
                <a:cs typeface="Carlito"/>
              </a:rPr>
              <a:t> </a:t>
            </a:r>
            <a:r>
              <a:rPr sz="1700" dirty="0">
                <a:latin typeface="Carlito"/>
                <a:cs typeface="Carlito"/>
              </a:rPr>
              <a:t>and  </a:t>
            </a:r>
            <a:r>
              <a:rPr sz="1700" spc="-10" dirty="0">
                <a:latin typeface="Carlito"/>
                <a:cs typeface="Carlito"/>
              </a:rPr>
              <a:t>manifold  </a:t>
            </a:r>
            <a:r>
              <a:rPr sz="1700" dirty="0">
                <a:latin typeface="Carlito"/>
                <a:cs typeface="Carlito"/>
              </a:rPr>
              <a:t>services</a:t>
            </a:r>
            <a:endParaRPr sz="17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7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300">
              <a:latin typeface="Carlito"/>
              <a:cs typeface="Carlito"/>
            </a:endParaRPr>
          </a:p>
          <a:p>
            <a:pPr marL="660400" marR="109855" algn="ctr">
              <a:lnSpc>
                <a:spcPct val="91500"/>
              </a:lnSpc>
            </a:pPr>
            <a:r>
              <a:rPr sz="1700" spc="-5" dirty="0">
                <a:latin typeface="Carlito"/>
                <a:cs typeface="Carlito"/>
              </a:rPr>
              <a:t>Search </a:t>
            </a:r>
            <a:r>
              <a:rPr sz="1700" dirty="0">
                <a:latin typeface="Carlito"/>
                <a:cs typeface="Carlito"/>
              </a:rPr>
              <a:t>base  </a:t>
            </a:r>
            <a:r>
              <a:rPr sz="1700" spc="-10" dirty="0">
                <a:latin typeface="Carlito"/>
                <a:cs typeface="Carlito"/>
              </a:rPr>
              <a:t>from</a:t>
            </a:r>
            <a:r>
              <a:rPr sz="1700" spc="-85" dirty="0">
                <a:latin typeface="Carlito"/>
                <a:cs typeface="Carlito"/>
              </a:rPr>
              <a:t> </a:t>
            </a:r>
            <a:r>
              <a:rPr sz="1700" spc="-5" dirty="0">
                <a:latin typeface="Carlito"/>
                <a:cs typeface="Carlito"/>
              </a:rPr>
              <a:t>various  platforms</a:t>
            </a:r>
            <a:endParaRPr sz="1700">
              <a:latin typeface="Carlito"/>
              <a:cs typeface="Carlito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9144000" y="6391654"/>
            <a:ext cx="1414272" cy="33985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83411" y="402793"/>
            <a:ext cx="4477385" cy="788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5000" spc="-40" dirty="0"/>
              <a:t>Services </a:t>
            </a:r>
            <a:r>
              <a:rPr sz="5000" dirty="0"/>
              <a:t>&amp;</a:t>
            </a:r>
            <a:r>
              <a:rPr sz="5000" spc="-235" dirty="0"/>
              <a:t> </a:t>
            </a:r>
            <a:r>
              <a:rPr sz="5000" spc="-50" dirty="0"/>
              <a:t>Clients</a:t>
            </a:r>
            <a:endParaRPr sz="5000"/>
          </a:p>
        </p:txBody>
      </p:sp>
      <p:sp>
        <p:nvSpPr>
          <p:cNvPr id="3" name="object 3"/>
          <p:cNvSpPr txBox="1"/>
          <p:nvPr/>
        </p:nvSpPr>
        <p:spPr>
          <a:xfrm>
            <a:off x="1888752" y="2367780"/>
            <a:ext cx="3267710" cy="2122441"/>
          </a:xfrm>
          <a:prstGeom prst="rect">
            <a:avLst/>
          </a:prstGeom>
          <a:solidFill>
            <a:srgbClr val="D9D9DB">
              <a:alpha val="27058"/>
            </a:srgbClr>
          </a:solidFill>
          <a:ln w="13716">
            <a:solidFill>
              <a:srgbClr val="505052"/>
            </a:solidFill>
          </a:ln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2150" dirty="0">
              <a:latin typeface="Times New Roman"/>
              <a:cs typeface="Times New Roman"/>
            </a:endParaRPr>
          </a:p>
          <a:p>
            <a:pPr marL="226060" marR="1127125">
              <a:lnSpc>
                <a:spcPct val="170300"/>
              </a:lnSpc>
            </a:pPr>
            <a:r>
              <a:rPr sz="1400" spc="5" dirty="0">
                <a:latin typeface="Schoolbook Uralic"/>
                <a:cs typeface="Schoolbook Uralic"/>
              </a:rPr>
              <a:t>Permanent Staffing  Executive </a:t>
            </a:r>
            <a:r>
              <a:rPr sz="1400" spc="10" dirty="0">
                <a:latin typeface="Schoolbook Uralic"/>
                <a:cs typeface="Schoolbook Uralic"/>
              </a:rPr>
              <a:t>Search  Contract </a:t>
            </a:r>
            <a:r>
              <a:rPr sz="1400" spc="5" dirty="0">
                <a:latin typeface="Schoolbook Uralic"/>
                <a:cs typeface="Schoolbook Uralic"/>
              </a:rPr>
              <a:t>Staffing</a:t>
            </a:r>
            <a:endParaRPr lang="en-IN" sz="1400" spc="5" dirty="0">
              <a:latin typeface="Schoolbook Uralic"/>
              <a:cs typeface="Schoolbook Uralic"/>
            </a:endParaRPr>
          </a:p>
          <a:p>
            <a:pPr marL="226060" marR="1127125">
              <a:lnSpc>
                <a:spcPct val="170300"/>
              </a:lnSpc>
            </a:pPr>
            <a:r>
              <a:rPr sz="1400" spc="5" dirty="0">
                <a:latin typeface="Schoolbook Uralic"/>
                <a:cs typeface="Schoolbook Uralic"/>
              </a:rPr>
              <a:t>International</a:t>
            </a:r>
            <a:r>
              <a:rPr sz="1400" spc="-50" dirty="0">
                <a:latin typeface="Schoolbook Uralic"/>
                <a:cs typeface="Schoolbook Uralic"/>
              </a:rPr>
              <a:t> </a:t>
            </a:r>
            <a:r>
              <a:rPr sz="1400" spc="5" dirty="0">
                <a:latin typeface="Schoolbook Uralic"/>
                <a:cs typeface="Schoolbook Uralic"/>
              </a:rPr>
              <a:t>Sourcing</a:t>
            </a:r>
            <a:endParaRPr lang="en-IN" sz="1400" spc="5" dirty="0">
              <a:latin typeface="Schoolbook Uralic"/>
              <a:cs typeface="Schoolbook Uralic"/>
            </a:endParaRPr>
          </a:p>
          <a:p>
            <a:pPr marL="226060" marR="1127125">
              <a:lnSpc>
                <a:spcPct val="170300"/>
              </a:lnSpc>
            </a:pPr>
            <a:endParaRPr sz="1400" dirty="0">
              <a:latin typeface="Schoolbook Uralic"/>
              <a:cs typeface="Schoolbook Uralic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-6858" y="711708"/>
            <a:ext cx="692785" cy="407034"/>
            <a:chOff x="-6858" y="711708"/>
            <a:chExt cx="692785" cy="407034"/>
          </a:xfrm>
        </p:grpSpPr>
        <p:sp>
          <p:nvSpPr>
            <p:cNvPr id="5" name="object 5"/>
            <p:cNvSpPr/>
            <p:nvPr/>
          </p:nvSpPr>
          <p:spPr>
            <a:xfrm>
              <a:off x="0" y="718566"/>
              <a:ext cx="679450" cy="393700"/>
            </a:xfrm>
            <a:custGeom>
              <a:avLst/>
              <a:gdLst/>
              <a:ahLst/>
              <a:cxnLst/>
              <a:rect l="l" t="t" r="r" b="b"/>
              <a:pathLst>
                <a:path w="679450" h="393700">
                  <a:moveTo>
                    <a:pt x="482346" y="0"/>
                  </a:moveTo>
                  <a:lnTo>
                    <a:pt x="0" y="0"/>
                  </a:lnTo>
                  <a:lnTo>
                    <a:pt x="0" y="393192"/>
                  </a:lnTo>
                  <a:lnTo>
                    <a:pt x="482346" y="393192"/>
                  </a:lnTo>
                  <a:lnTo>
                    <a:pt x="678942" y="196596"/>
                  </a:lnTo>
                  <a:lnTo>
                    <a:pt x="482346" y="0"/>
                  </a:lnTo>
                  <a:close/>
                </a:path>
              </a:pathLst>
            </a:custGeom>
            <a:solidFill>
              <a:srgbClr val="3535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718566"/>
              <a:ext cx="679450" cy="393700"/>
            </a:xfrm>
            <a:custGeom>
              <a:avLst/>
              <a:gdLst/>
              <a:ahLst/>
              <a:cxnLst/>
              <a:rect l="l" t="t" r="r" b="b"/>
              <a:pathLst>
                <a:path w="679450" h="393700">
                  <a:moveTo>
                    <a:pt x="0" y="0"/>
                  </a:moveTo>
                  <a:lnTo>
                    <a:pt x="482346" y="0"/>
                  </a:lnTo>
                  <a:lnTo>
                    <a:pt x="678942" y="196596"/>
                  </a:lnTo>
                  <a:lnTo>
                    <a:pt x="482346" y="393192"/>
                  </a:lnTo>
                  <a:lnTo>
                    <a:pt x="0" y="393192"/>
                  </a:lnTo>
                </a:path>
              </a:pathLst>
            </a:custGeom>
            <a:ln w="13716">
              <a:solidFill>
                <a:srgbClr val="5050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5181600" y="2367780"/>
            <a:ext cx="3267710" cy="2122440"/>
          </a:xfrm>
          <a:prstGeom prst="rect">
            <a:avLst/>
          </a:prstGeom>
          <a:solidFill>
            <a:srgbClr val="D9D9DB">
              <a:alpha val="27058"/>
            </a:srgbClr>
          </a:solidFill>
          <a:ln w="13715">
            <a:solidFill>
              <a:srgbClr val="505052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90805" marR="1089660">
              <a:lnSpc>
                <a:spcPts val="1600"/>
              </a:lnSpc>
            </a:pPr>
            <a:endParaRPr lang="en-IN" sz="1400" dirty="0">
              <a:latin typeface="Schoolbook Uralic"/>
              <a:cs typeface="Schoolbook Uralic"/>
            </a:endParaRPr>
          </a:p>
          <a:p>
            <a:pPr marL="90805" marR="1089660">
              <a:lnSpc>
                <a:spcPts val="1600"/>
              </a:lnSpc>
            </a:pPr>
            <a:endParaRPr lang="en-IN" sz="1400" dirty="0">
              <a:latin typeface="Schoolbook Uralic"/>
              <a:cs typeface="Schoolbook Uralic"/>
            </a:endParaRPr>
          </a:p>
          <a:p>
            <a:pPr marL="90805" marR="1089660">
              <a:lnSpc>
                <a:spcPts val="1600"/>
              </a:lnSpc>
            </a:pPr>
            <a:r>
              <a:rPr lang="en-IN" sz="1400" dirty="0">
                <a:latin typeface="Schoolbook Uralic"/>
                <a:cs typeface="Schoolbook Uralic"/>
              </a:rPr>
              <a:t>Multiple client base from cross line industry which includes but is not limited to FinTech, BFSI, Retail, IT and others.</a:t>
            </a:r>
          </a:p>
          <a:p>
            <a:pPr marL="90805" marR="1089660">
              <a:lnSpc>
                <a:spcPts val="1600"/>
              </a:lnSpc>
            </a:pPr>
            <a:endParaRPr lang="en-IN" sz="1400" dirty="0">
              <a:latin typeface="Schoolbook Uralic"/>
              <a:cs typeface="Schoolbook Uralic"/>
            </a:endParaRPr>
          </a:p>
          <a:p>
            <a:pPr marL="90805" marR="1089660">
              <a:lnSpc>
                <a:spcPts val="1600"/>
              </a:lnSpc>
            </a:pPr>
            <a:endParaRPr lang="en-IN" sz="1400" dirty="0">
              <a:latin typeface="Schoolbook Uralic"/>
              <a:cs typeface="Schoolbook Uralic"/>
            </a:endParaRPr>
          </a:p>
          <a:p>
            <a:pPr marL="90805" marR="1089660">
              <a:lnSpc>
                <a:spcPts val="1600"/>
              </a:lnSpc>
            </a:pPr>
            <a:endParaRPr lang="en-IN" sz="1400" dirty="0">
              <a:latin typeface="Schoolbook Uralic"/>
              <a:cs typeface="Schoolbook Uralic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9144000" y="6391654"/>
            <a:ext cx="1414272" cy="3398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11500" y="2536901"/>
            <a:ext cx="5040630" cy="1245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0" b="1" spc="-5" dirty="0">
                <a:latin typeface="Carlito"/>
                <a:cs typeface="Carlito"/>
              </a:rPr>
              <a:t>Thank</a:t>
            </a:r>
            <a:r>
              <a:rPr sz="8000" b="1" spc="-70" dirty="0">
                <a:latin typeface="Carlito"/>
                <a:cs typeface="Carlito"/>
              </a:rPr>
              <a:t> </a:t>
            </a:r>
            <a:r>
              <a:rPr sz="8000" b="1" spc="-130" dirty="0">
                <a:latin typeface="Carlito"/>
                <a:cs typeface="Carlito"/>
              </a:rPr>
              <a:t>You!!</a:t>
            </a:r>
            <a:endParaRPr sz="80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776217" y="4110354"/>
            <a:ext cx="370840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40" dirty="0">
                <a:latin typeface="Carlito"/>
                <a:cs typeface="Carlito"/>
              </a:rPr>
              <a:t>We </a:t>
            </a:r>
            <a:r>
              <a:rPr sz="2000" b="1" dirty="0">
                <a:latin typeface="Carlito"/>
                <a:cs typeface="Carlito"/>
              </a:rPr>
              <a:t>look </a:t>
            </a:r>
            <a:r>
              <a:rPr sz="2000" b="1" spc="-15" dirty="0">
                <a:latin typeface="Carlito"/>
                <a:cs typeface="Carlito"/>
              </a:rPr>
              <a:t>forward to </a:t>
            </a:r>
            <a:r>
              <a:rPr sz="2000" b="1" spc="-5" dirty="0">
                <a:latin typeface="Carlito"/>
                <a:cs typeface="Carlito"/>
              </a:rPr>
              <a:t>work with</a:t>
            </a:r>
            <a:r>
              <a:rPr sz="2000" b="1" spc="5" dirty="0">
                <a:latin typeface="Carlito"/>
                <a:cs typeface="Carlito"/>
              </a:rPr>
              <a:t> </a:t>
            </a:r>
            <a:r>
              <a:rPr sz="2000" b="1" spc="-10" dirty="0">
                <a:latin typeface="Carlito"/>
                <a:cs typeface="Carlito"/>
              </a:rPr>
              <a:t>you.</a:t>
            </a:r>
            <a:endParaRPr sz="20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</TotalTime>
  <Words>238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Carlito</vt:lpstr>
      <vt:lpstr>Schoolbook Uralic</vt:lpstr>
      <vt:lpstr>Times New Roman</vt:lpstr>
      <vt:lpstr>Office Theme</vt:lpstr>
      <vt:lpstr>KINDLE HR</vt:lpstr>
      <vt:lpstr>Introduction, Mission &amp; Vision</vt:lpstr>
      <vt:lpstr>Key Objective</vt:lpstr>
      <vt:lpstr>Why Kindle HR?</vt:lpstr>
      <vt:lpstr>Services &amp; Clients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TALENTSTACK   YOUR GLOBAL TALENT PARTNER   Client Deck</dc:title>
  <dc:creator>Sana Shaikh</dc:creator>
  <cp:lastModifiedBy>Administrator</cp:lastModifiedBy>
  <cp:revision>2</cp:revision>
  <dcterms:created xsi:type="dcterms:W3CDTF">2023-06-18T10:22:00Z</dcterms:created>
  <dcterms:modified xsi:type="dcterms:W3CDTF">2023-11-27T15:58:20Z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2023-03-22T00:00:00Z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2023-06-18T00:00:00Z</vt:filetime>
  </property>
</Properties>
</file>